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4/17/24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21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20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4/17/24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5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1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7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79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61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3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4/17/24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45409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59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4/17/24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3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4/17/24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960495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ity of downey in the blue sky&#10;&#10;Description automatically generated">
            <a:extLst>
              <a:ext uri="{FF2B5EF4-FFF2-40B4-BE49-F238E27FC236}">
                <a16:creationId xmlns:a16="http://schemas.microsoft.com/office/drawing/2014/main" id="{907FAC59-DD03-8707-FC45-FD15AA6464C6}"/>
              </a:ext>
            </a:extLst>
          </p:cNvPr>
          <p:cNvPicPr>
            <a:picLocks noChangeAspect="1"/>
          </p:cNvPicPr>
          <p:nvPr/>
        </p:nvPicPr>
        <p:blipFill rotWithShape="1">
          <a:blip r:embed="rId2"/>
          <a:srcRect/>
          <a:stretch/>
        </p:blipFill>
        <p:spPr>
          <a:xfrm>
            <a:off x="20" y="1"/>
            <a:ext cx="12191980" cy="6857999"/>
          </a:xfrm>
          <a:prstGeom prst="rect">
            <a:avLst/>
          </a:prstGeom>
        </p:spPr>
      </p:pic>
      <p:sp>
        <p:nvSpPr>
          <p:cNvPr id="12"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C90C9B8-7CB5-D8D7-E786-B25AD34E88DE}"/>
              </a:ext>
            </a:extLst>
          </p:cNvPr>
          <p:cNvSpPr>
            <a:spLocks noGrp="1"/>
          </p:cNvSpPr>
          <p:nvPr>
            <p:ph type="ctrTitle"/>
          </p:nvPr>
        </p:nvSpPr>
        <p:spPr>
          <a:xfrm>
            <a:off x="186779" y="24655"/>
            <a:ext cx="4134538" cy="2866405"/>
          </a:xfrm>
        </p:spPr>
        <p:txBody>
          <a:bodyPr>
            <a:normAutofit/>
          </a:bodyPr>
          <a:lstStyle/>
          <a:p>
            <a:r>
              <a:rPr lang="en-US" sz="5400" dirty="0"/>
              <a:t>The Downey Discussion</a:t>
            </a:r>
          </a:p>
        </p:txBody>
      </p:sp>
      <p:sp>
        <p:nvSpPr>
          <p:cNvPr id="3" name="Subtitle 2">
            <a:extLst>
              <a:ext uri="{FF2B5EF4-FFF2-40B4-BE49-F238E27FC236}">
                <a16:creationId xmlns:a16="http://schemas.microsoft.com/office/drawing/2014/main" id="{01A18C8A-475B-D1D2-17AC-40E6E20F8785}"/>
              </a:ext>
            </a:extLst>
          </p:cNvPr>
          <p:cNvSpPr>
            <a:spLocks noGrp="1"/>
          </p:cNvSpPr>
          <p:nvPr>
            <p:ph type="subTitle" idx="1"/>
          </p:nvPr>
        </p:nvSpPr>
        <p:spPr>
          <a:xfrm>
            <a:off x="565150" y="4611933"/>
            <a:ext cx="4134538" cy="1475177"/>
          </a:xfrm>
        </p:spPr>
        <p:txBody>
          <a:bodyPr>
            <a:normAutofit/>
          </a:bodyPr>
          <a:lstStyle/>
          <a:p>
            <a:r>
              <a:rPr lang="en-US" sz="3600" dirty="0"/>
              <a:t>We want to hear from </a:t>
            </a:r>
            <a:r>
              <a:rPr lang="en-US" sz="3600" b="1" dirty="0"/>
              <a:t>YOU!</a:t>
            </a:r>
          </a:p>
        </p:txBody>
      </p:sp>
      <p:cxnSp>
        <p:nvCxnSpPr>
          <p:cNvPr id="14" name="Straight Connector 13">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7"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00798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622A3-F305-CD5A-3EC4-9DFF6ED4B73F}"/>
              </a:ext>
            </a:extLst>
          </p:cNvPr>
          <p:cNvSpPr>
            <a:spLocks noGrp="1"/>
          </p:cNvSpPr>
          <p:nvPr>
            <p:ph type="title"/>
          </p:nvPr>
        </p:nvSpPr>
        <p:spPr>
          <a:xfrm>
            <a:off x="565150" y="770890"/>
            <a:ext cx="6400999" cy="1268984"/>
          </a:xfrm>
        </p:spPr>
        <p:txBody>
          <a:bodyPr>
            <a:normAutofit/>
          </a:bodyPr>
          <a:lstStyle/>
          <a:p>
            <a:pPr>
              <a:lnSpc>
                <a:spcPct val="90000"/>
              </a:lnSpc>
            </a:pPr>
            <a:r>
              <a:rPr lang="en-US" dirty="0"/>
              <a:t>What is the Downey Discussion?</a:t>
            </a:r>
            <a:endParaRPr lang="en-US"/>
          </a:p>
        </p:txBody>
      </p:sp>
      <p:sp>
        <p:nvSpPr>
          <p:cNvPr id="3" name="Content Placeholder 2">
            <a:extLst>
              <a:ext uri="{FF2B5EF4-FFF2-40B4-BE49-F238E27FC236}">
                <a16:creationId xmlns:a16="http://schemas.microsoft.com/office/drawing/2014/main" id="{AB7BF767-832E-74A1-A651-8A1B1C5A229A}"/>
              </a:ext>
            </a:extLst>
          </p:cNvPr>
          <p:cNvSpPr>
            <a:spLocks noGrp="1"/>
          </p:cNvSpPr>
          <p:nvPr>
            <p:ph idx="1"/>
          </p:nvPr>
        </p:nvSpPr>
        <p:spPr>
          <a:xfrm>
            <a:off x="565150" y="2160016"/>
            <a:ext cx="6400999" cy="3601212"/>
          </a:xfrm>
        </p:spPr>
        <p:txBody>
          <a:bodyPr>
            <a:normAutofit/>
          </a:bodyPr>
          <a:lstStyle/>
          <a:p>
            <a:pPr>
              <a:lnSpc>
                <a:spcPct val="90000"/>
              </a:lnSpc>
            </a:pPr>
            <a:r>
              <a:rPr lang="en-US" dirty="0"/>
              <a:t>Earlier this year the City conducted a Community Survey to assess City service needs and priorities.</a:t>
            </a:r>
            <a:endParaRPr lang="en-US"/>
          </a:p>
          <a:p>
            <a:pPr>
              <a:lnSpc>
                <a:spcPct val="90000"/>
              </a:lnSpc>
            </a:pPr>
            <a:r>
              <a:rPr lang="en-US" dirty="0"/>
              <a:t>Thank you to the hundreds of residents who provided your feedback – we are listening!</a:t>
            </a:r>
            <a:endParaRPr lang="en-US"/>
          </a:p>
          <a:p>
            <a:pPr>
              <a:lnSpc>
                <a:spcPct val="90000"/>
              </a:lnSpc>
            </a:pPr>
            <a:r>
              <a:rPr lang="en-US" dirty="0"/>
              <a:t>Now we are expanding the conversation to make sure we hear from everyone in Downey!</a:t>
            </a:r>
            <a:endParaRPr lang="en-US"/>
          </a:p>
        </p:txBody>
      </p:sp>
      <p:grpSp>
        <p:nvGrpSpPr>
          <p:cNvPr id="12" name="Group 11">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ircular emblem with a sun and mountains&#10;&#10;Description automatically generated">
            <a:extLst>
              <a:ext uri="{FF2B5EF4-FFF2-40B4-BE49-F238E27FC236}">
                <a16:creationId xmlns:a16="http://schemas.microsoft.com/office/drawing/2014/main" id="{78E77A57-5383-2D17-0BF8-2FCAAA431E12}"/>
              </a:ext>
            </a:extLst>
          </p:cNvPr>
          <p:cNvPicPr>
            <a:picLocks noChangeAspect="1"/>
          </p:cNvPicPr>
          <p:nvPr/>
        </p:nvPicPr>
        <p:blipFill>
          <a:blip r:embed="rId2"/>
          <a:stretch>
            <a:fillRect/>
          </a:stretch>
        </p:blipFill>
        <p:spPr>
          <a:xfrm>
            <a:off x="7534656" y="1423446"/>
            <a:ext cx="4002456" cy="4002456"/>
          </a:xfrm>
          <a:prstGeom prst="rect">
            <a:avLst/>
          </a:prstGeom>
        </p:spPr>
      </p:pic>
    </p:spTree>
    <p:extLst>
      <p:ext uri="{BB962C8B-B14F-4D97-AF65-F5344CB8AC3E}">
        <p14:creationId xmlns:p14="http://schemas.microsoft.com/office/powerpoint/2010/main" val="256417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7"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EF5FAA4-549A-71BB-0107-8E87BA67D0F9}"/>
              </a:ext>
            </a:extLst>
          </p:cNvPr>
          <p:cNvSpPr>
            <a:spLocks noGrp="1"/>
          </p:cNvSpPr>
          <p:nvPr>
            <p:ph type="title"/>
          </p:nvPr>
        </p:nvSpPr>
        <p:spPr>
          <a:xfrm>
            <a:off x="4573386" y="330670"/>
            <a:ext cx="6894739" cy="1268984"/>
          </a:xfrm>
        </p:spPr>
        <p:txBody>
          <a:bodyPr>
            <a:normAutofit/>
          </a:bodyPr>
          <a:lstStyle/>
          <a:p>
            <a:pPr>
              <a:lnSpc>
                <a:spcPct val="90000"/>
              </a:lnSpc>
            </a:pPr>
            <a:r>
              <a:rPr lang="en-US" dirty="0"/>
              <a:t>What Are My Neighbors Saying?</a:t>
            </a:r>
          </a:p>
        </p:txBody>
      </p:sp>
      <p:sp>
        <p:nvSpPr>
          <p:cNvPr id="3" name="Content Placeholder 2">
            <a:extLst>
              <a:ext uri="{FF2B5EF4-FFF2-40B4-BE49-F238E27FC236}">
                <a16:creationId xmlns:a16="http://schemas.microsoft.com/office/drawing/2014/main" id="{BB7099FB-3E6E-559F-867A-03AE866FB8FD}"/>
              </a:ext>
            </a:extLst>
          </p:cNvPr>
          <p:cNvSpPr>
            <a:spLocks noGrp="1"/>
          </p:cNvSpPr>
          <p:nvPr>
            <p:ph idx="1"/>
          </p:nvPr>
        </p:nvSpPr>
        <p:spPr>
          <a:xfrm>
            <a:off x="4665913" y="1599654"/>
            <a:ext cx="6894739" cy="3601212"/>
          </a:xfrm>
        </p:spPr>
        <p:txBody>
          <a:bodyPr>
            <a:noAutofit/>
          </a:bodyPr>
          <a:lstStyle/>
          <a:p>
            <a:pPr marL="0" marR="0" lvl="0" indent="0">
              <a:spcBef>
                <a:spcPts val="0"/>
              </a:spcBef>
              <a:spcAft>
                <a:spcPts val="0"/>
              </a:spcAft>
              <a:buSzPts val="1200"/>
              <a:buNone/>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Residents have identified the following Downey priorities:</a:t>
            </a:r>
          </a:p>
          <a:p>
            <a:pPr marL="0" marR="0" lvl="0" indent="0">
              <a:spcBef>
                <a:spcPts val="0"/>
              </a:spcBef>
              <a:spcAft>
                <a:spcPts val="0"/>
              </a:spcAft>
              <a:buSzPts val="1200"/>
              <a:buNone/>
            </a:pPr>
            <a:endParaRPr lang="en-US"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Maintaining 911 emergency responses</a:t>
            </a: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Preventing crimes including thefts and burglaries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Helping ensure children have safe places to play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Recruiting and retaining well-trained firefighters and paramedics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Repairing streets and potholes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itchFamily="2" charset="2"/>
              <a:buChar char=""/>
            </a:pPr>
            <a:r>
              <a:rPr lang="en-US" kern="100" dirty="0">
                <a:effectLst/>
                <a:latin typeface="Palatino Linotype" panose="02040502050505030304" pitchFamily="18" charset="0"/>
                <a:ea typeface="Calibri" panose="020F0502020204030204" pitchFamily="34" charset="0"/>
                <a:cs typeface="Times New Roman" panose="02020603050405020304" pitchFamily="18" charset="0"/>
              </a:rPr>
              <a:t>Retaining and attracting local businesses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9" name="Picture 8" descr="A group of people running on a grass field&#10;&#10;Description automatically generated">
            <a:extLst>
              <a:ext uri="{FF2B5EF4-FFF2-40B4-BE49-F238E27FC236}">
                <a16:creationId xmlns:a16="http://schemas.microsoft.com/office/drawing/2014/main" id="{99055D96-CD0C-E056-7FEB-76385DD72D9D}"/>
              </a:ext>
            </a:extLst>
          </p:cNvPr>
          <p:cNvPicPr>
            <a:picLocks noChangeAspect="1"/>
          </p:cNvPicPr>
          <p:nvPr/>
        </p:nvPicPr>
        <p:blipFill rotWithShape="1">
          <a:blip r:embed="rId2"/>
          <a:srcRect t="17898" r="-1" b="-1"/>
          <a:stretch/>
        </p:blipFill>
        <p:spPr>
          <a:xfrm>
            <a:off x="-2" y="10"/>
            <a:ext cx="4171248" cy="2285990"/>
          </a:xfrm>
          <a:prstGeom prst="rect">
            <a:avLst/>
          </a:prstGeom>
        </p:spPr>
      </p:pic>
      <p:pic>
        <p:nvPicPr>
          <p:cNvPr id="5" name="Picture 4" descr="A group of men in reflective vests standing on a sidewalk&#10;&#10;Description automatically generated">
            <a:extLst>
              <a:ext uri="{FF2B5EF4-FFF2-40B4-BE49-F238E27FC236}">
                <a16:creationId xmlns:a16="http://schemas.microsoft.com/office/drawing/2014/main" id="{9119056D-4C2C-35BA-0FB4-07EA750D9A98}"/>
              </a:ext>
            </a:extLst>
          </p:cNvPr>
          <p:cNvPicPr>
            <a:picLocks noChangeAspect="1"/>
          </p:cNvPicPr>
          <p:nvPr/>
        </p:nvPicPr>
        <p:blipFill rotWithShape="1">
          <a:blip r:embed="rId3"/>
          <a:srcRect t="15360" r="-1" b="11567"/>
          <a:stretch/>
        </p:blipFill>
        <p:spPr>
          <a:xfrm>
            <a:off x="20" y="2286000"/>
            <a:ext cx="4171226" cy="2286000"/>
          </a:xfrm>
          <a:prstGeom prst="rect">
            <a:avLst/>
          </a:prstGeom>
        </p:spPr>
      </p:pic>
      <p:cxnSp>
        <p:nvCxnSpPr>
          <p:cNvPr id="22" name="Straight Connector 21">
            <a:extLst>
              <a:ext uri="{FF2B5EF4-FFF2-40B4-BE49-F238E27FC236}">
                <a16:creationId xmlns:a16="http://schemas.microsoft.com/office/drawing/2014/main" id="{73EB406A-D06D-CE4C-B7CC-F969E3953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1"/>
            <a:ext cx="417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D302AE-C553-F641-BCBB-3B69A90A6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59301"/>
            <a:ext cx="417880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high angle view of a city&#10;&#10;Description automatically generated">
            <a:extLst>
              <a:ext uri="{FF2B5EF4-FFF2-40B4-BE49-F238E27FC236}">
                <a16:creationId xmlns:a16="http://schemas.microsoft.com/office/drawing/2014/main" id="{DA261391-9DE0-0F1E-A97A-2978EDE9D275}"/>
              </a:ext>
            </a:extLst>
          </p:cNvPr>
          <p:cNvPicPr>
            <a:picLocks noChangeAspect="1"/>
          </p:cNvPicPr>
          <p:nvPr/>
        </p:nvPicPr>
        <p:blipFill rotWithShape="1">
          <a:blip r:embed="rId4"/>
          <a:srcRect t="2571" r="-1" b="-1"/>
          <a:stretch/>
        </p:blipFill>
        <p:spPr>
          <a:xfrm>
            <a:off x="-1" y="4572000"/>
            <a:ext cx="4171246" cy="2286000"/>
          </a:xfrm>
          <a:prstGeom prst="rect">
            <a:avLst/>
          </a:prstGeom>
        </p:spPr>
      </p:pic>
      <p:cxnSp>
        <p:nvCxnSpPr>
          <p:cNvPr id="26" name="Straight Connector 2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0503" y="6087110"/>
            <a:ext cx="68947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ircular emblem with a sun and mountains&#10;&#10;Description automatically generated">
            <a:extLst>
              <a:ext uri="{FF2B5EF4-FFF2-40B4-BE49-F238E27FC236}">
                <a16:creationId xmlns:a16="http://schemas.microsoft.com/office/drawing/2014/main" id="{310E7030-F9F5-FC1C-CCB2-DE09E33A84EF}"/>
              </a:ext>
            </a:extLst>
          </p:cNvPr>
          <p:cNvPicPr>
            <a:picLocks noChangeAspect="1"/>
          </p:cNvPicPr>
          <p:nvPr/>
        </p:nvPicPr>
        <p:blipFill>
          <a:blip r:embed="rId5"/>
          <a:stretch>
            <a:fillRect/>
          </a:stretch>
        </p:blipFill>
        <p:spPr>
          <a:xfrm>
            <a:off x="10844726" y="5553723"/>
            <a:ext cx="1246797" cy="1246797"/>
          </a:xfrm>
          <a:prstGeom prst="rect">
            <a:avLst/>
          </a:prstGeom>
        </p:spPr>
      </p:pic>
    </p:spTree>
    <p:extLst>
      <p:ext uri="{BB962C8B-B14F-4D97-AF65-F5344CB8AC3E}">
        <p14:creationId xmlns:p14="http://schemas.microsoft.com/office/powerpoint/2010/main" val="320009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on a street with lights on&#10;&#10;Description automatically generated">
            <a:extLst>
              <a:ext uri="{FF2B5EF4-FFF2-40B4-BE49-F238E27FC236}">
                <a16:creationId xmlns:a16="http://schemas.microsoft.com/office/drawing/2014/main" id="{CB232386-07E2-BAA7-BFCC-EB3085226658}"/>
              </a:ext>
            </a:extLst>
          </p:cNvPr>
          <p:cNvPicPr>
            <a:picLocks noChangeAspect="1"/>
          </p:cNvPicPr>
          <p:nvPr/>
        </p:nvPicPr>
        <p:blipFill rotWithShape="1">
          <a:blip r:embed="rId2"/>
          <a:srcRect t="15730"/>
          <a:stretch/>
        </p:blipFill>
        <p:spPr>
          <a:xfrm>
            <a:off x="20" y="1"/>
            <a:ext cx="12191980" cy="6857999"/>
          </a:xfrm>
          <a:prstGeom prst="rect">
            <a:avLst/>
          </a:prstGeom>
        </p:spPr>
      </p:pic>
      <p:sp>
        <p:nvSpPr>
          <p:cNvPr id="64"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9C747DF-DF74-44EC-A6D1-E8BF6A885661}"/>
              </a:ext>
            </a:extLst>
          </p:cNvPr>
          <p:cNvSpPr>
            <a:spLocks noGrp="1"/>
          </p:cNvSpPr>
          <p:nvPr>
            <p:ph type="title"/>
          </p:nvPr>
        </p:nvSpPr>
        <p:spPr>
          <a:xfrm>
            <a:off x="280945" y="171873"/>
            <a:ext cx="7335835" cy="1268984"/>
          </a:xfrm>
        </p:spPr>
        <p:txBody>
          <a:bodyPr>
            <a:normAutofit/>
          </a:bodyPr>
          <a:lstStyle/>
          <a:p>
            <a:pPr>
              <a:lnSpc>
                <a:spcPct val="90000"/>
              </a:lnSpc>
            </a:pPr>
            <a:r>
              <a:rPr lang="en-US" dirty="0"/>
              <a:t>Did You Know Downey is a Full-Service City?</a:t>
            </a:r>
          </a:p>
        </p:txBody>
      </p:sp>
      <p:sp>
        <p:nvSpPr>
          <p:cNvPr id="3" name="Content Placeholder 2">
            <a:extLst>
              <a:ext uri="{FF2B5EF4-FFF2-40B4-BE49-F238E27FC236}">
                <a16:creationId xmlns:a16="http://schemas.microsoft.com/office/drawing/2014/main" id="{CA2C0AD8-BAB0-5763-3560-5DC85A7BC785}"/>
              </a:ext>
            </a:extLst>
          </p:cNvPr>
          <p:cNvSpPr>
            <a:spLocks noGrp="1"/>
          </p:cNvSpPr>
          <p:nvPr>
            <p:ph idx="1"/>
          </p:nvPr>
        </p:nvSpPr>
        <p:spPr>
          <a:xfrm>
            <a:off x="90616" y="1892195"/>
            <a:ext cx="8333567" cy="4320371"/>
          </a:xfrm>
        </p:spPr>
        <p:txBody>
          <a:bodyPr>
            <a:normAutofit/>
          </a:bodyPr>
          <a:lstStyle/>
          <a:p>
            <a:pPr>
              <a:lnSpc>
                <a:spcPct val="90000"/>
              </a:lnSpc>
            </a:pPr>
            <a:r>
              <a:rPr lang="en-US" sz="2200" dirty="0">
                <a:effectLst/>
                <a:latin typeface="Palatino Linotype" panose="02040502050505030304" pitchFamily="18" charset="0"/>
                <a:ea typeface="Calibri" panose="020F0502020204030204" pitchFamily="34" charset="0"/>
                <a:cs typeface="Times New Roman" panose="02020603050405020304" pitchFamily="18" charset="0"/>
              </a:rPr>
              <a:t>Downey is one of the few cities in the region to be a full-service City, including having our own police and fire departments. </a:t>
            </a:r>
          </a:p>
          <a:p>
            <a:pPr>
              <a:lnSpc>
                <a:spcPct val="90000"/>
              </a:lnSpc>
            </a:pPr>
            <a:endParaRPr lang="en-US"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90000"/>
              </a:lnSpc>
            </a:pPr>
            <a:r>
              <a:rPr lang="en-US" sz="2200" dirty="0">
                <a:effectLst/>
                <a:latin typeface="Palatino Linotype" panose="02040502050505030304" pitchFamily="18" charset="0"/>
                <a:ea typeface="Calibri" panose="020F0502020204030204" pitchFamily="34" charset="0"/>
                <a:cs typeface="Times New Roman" panose="02020603050405020304" pitchFamily="18" charset="0"/>
              </a:rPr>
              <a:t>Without maintaining these services, the look, feel and safety of our community may be at risk. </a:t>
            </a:r>
          </a:p>
          <a:p>
            <a:pPr>
              <a:lnSpc>
                <a:spcPct val="90000"/>
              </a:lnSpc>
            </a:pPr>
            <a:endParaRPr lang="en-US"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90000"/>
              </a:lnSpc>
            </a:pPr>
            <a:r>
              <a:rPr lang="en-US" sz="2200" dirty="0">
                <a:effectLst/>
                <a:latin typeface="Palatino Linotype" panose="02040502050505030304" pitchFamily="18" charset="0"/>
                <a:ea typeface="Calibri" panose="020F0502020204030204" pitchFamily="34" charset="0"/>
                <a:cs typeface="Times New Roman" panose="02020603050405020304" pitchFamily="18" charset="0"/>
              </a:rPr>
              <a:t>The City continues to work to help maintain local control of vital services, ensure adequate funding and resources for our first responders, parks, road maintenance as well as youth and senior programs; and maintain the highest quality of life in the area.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200" dirty="0"/>
          </a:p>
        </p:txBody>
      </p:sp>
      <p:cxnSp>
        <p:nvCxnSpPr>
          <p:cNvPr id="66" name="Straight Connector 65">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69"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410835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67A6F5-F47F-BD4C-9336-30E0A60EB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29613" y="0"/>
            <a:ext cx="1901686" cy="4677439"/>
            <a:chOff x="10290315" y="0"/>
            <a:chExt cx="1901686" cy="4677439"/>
          </a:xfrm>
        </p:grpSpPr>
        <p:sp>
          <p:nvSpPr>
            <p:cNvPr id="13" name="Freeform 19">
              <a:extLst>
                <a:ext uri="{FF2B5EF4-FFF2-40B4-BE49-F238E27FC236}">
                  <a16:creationId xmlns:a16="http://schemas.microsoft.com/office/drawing/2014/main" id="{DA710708-67E0-194C-9A96-FD528D207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1">
              <a:extLst>
                <a:ext uri="{FF2B5EF4-FFF2-40B4-BE49-F238E27FC236}">
                  <a16:creationId xmlns:a16="http://schemas.microsoft.com/office/drawing/2014/main" id="{2B6DA887-E216-1245-8F6F-B21233D94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3">
              <a:extLst>
                <a:ext uri="{FF2B5EF4-FFF2-40B4-BE49-F238E27FC236}">
                  <a16:creationId xmlns:a16="http://schemas.microsoft.com/office/drawing/2014/main" id="{2AE2F0EF-0001-F243-85DC-2B8812AB4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4">
              <a:extLst>
                <a:ext uri="{FF2B5EF4-FFF2-40B4-BE49-F238E27FC236}">
                  <a16:creationId xmlns:a16="http://schemas.microsoft.com/office/drawing/2014/main" id="{1491B174-1F11-D548-A885-7F98AF742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5DA16C5-8EBB-6292-3966-B7047E8C9951}"/>
              </a:ext>
            </a:extLst>
          </p:cNvPr>
          <p:cNvSpPr>
            <a:spLocks noGrp="1"/>
          </p:cNvSpPr>
          <p:nvPr>
            <p:ph type="title"/>
          </p:nvPr>
        </p:nvSpPr>
        <p:spPr>
          <a:xfrm>
            <a:off x="280945" y="281794"/>
            <a:ext cx="6195187" cy="1268984"/>
          </a:xfrm>
        </p:spPr>
        <p:txBody>
          <a:bodyPr>
            <a:normAutofit/>
          </a:bodyPr>
          <a:lstStyle/>
          <a:p>
            <a:pPr>
              <a:lnSpc>
                <a:spcPct val="90000"/>
              </a:lnSpc>
            </a:pPr>
            <a:r>
              <a:rPr lang="en-US" sz="3400" dirty="0"/>
              <a:t>Maintaining 911 Emergency Medical Response</a:t>
            </a:r>
          </a:p>
        </p:txBody>
      </p:sp>
      <p:sp>
        <p:nvSpPr>
          <p:cNvPr id="3" name="Content Placeholder 2">
            <a:extLst>
              <a:ext uri="{FF2B5EF4-FFF2-40B4-BE49-F238E27FC236}">
                <a16:creationId xmlns:a16="http://schemas.microsoft.com/office/drawing/2014/main" id="{AE6FD3FC-EB8B-F138-B563-E59DE8D498A6}"/>
              </a:ext>
            </a:extLst>
          </p:cNvPr>
          <p:cNvSpPr>
            <a:spLocks noGrp="1"/>
          </p:cNvSpPr>
          <p:nvPr>
            <p:ph idx="1"/>
          </p:nvPr>
        </p:nvSpPr>
        <p:spPr>
          <a:xfrm>
            <a:off x="280946" y="1692876"/>
            <a:ext cx="7250354" cy="4744994"/>
          </a:xfrm>
        </p:spPr>
        <p:txBody>
          <a:bodyPr>
            <a:normAutofit/>
          </a:bodyPr>
          <a:lstStyle/>
          <a:p>
            <a:pPr>
              <a:lnSpc>
                <a:spcPct val="90000"/>
              </a:lnSpc>
            </a:pPr>
            <a:r>
              <a:rPr lang="en-US" dirty="0">
                <a:effectLst/>
                <a:latin typeface="Palatino Linotype" panose="02040502050505030304" pitchFamily="18" charset="0"/>
                <a:ea typeface="Calibri" panose="020F0502020204030204" pitchFamily="34" charset="0"/>
                <a:cs typeface="Times New Roman" panose="02020603050405020304" pitchFamily="18" charset="0"/>
              </a:rPr>
              <a:t>Over 70% of calls to the Downey Fire Department are related to medical emergencies.  </a:t>
            </a:r>
          </a:p>
          <a:p>
            <a:pPr>
              <a:lnSpc>
                <a:spcPct val="90000"/>
              </a:lnSpc>
            </a:pPr>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90000"/>
              </a:lnSpc>
            </a:pPr>
            <a:r>
              <a:rPr lang="en-US" dirty="0">
                <a:effectLst/>
                <a:latin typeface="Palatino Linotype" panose="02040502050505030304" pitchFamily="18" charset="0"/>
                <a:ea typeface="Calibri" panose="020F0502020204030204" pitchFamily="34" charset="0"/>
                <a:cs typeface="Times New Roman" panose="02020603050405020304" pitchFamily="18" charset="0"/>
              </a:rPr>
              <a:t>When seconds in an emergency count, the City must be able to maintain and improve response times.</a:t>
            </a:r>
          </a:p>
          <a:p>
            <a:pPr>
              <a:lnSpc>
                <a:spcPct val="90000"/>
              </a:lnSpc>
            </a:pPr>
            <a:endParaRPr lang="en-US"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90000"/>
              </a:lnSpc>
            </a:pPr>
            <a:r>
              <a:rPr lang="en-US" dirty="0">
                <a:effectLst/>
                <a:latin typeface="Palatino Linotype" panose="02040502050505030304" pitchFamily="18" charset="0"/>
                <a:ea typeface="Calibri" panose="020F0502020204030204" pitchFamily="34" charset="0"/>
                <a:cs typeface="Times New Roman" panose="02020603050405020304" pitchFamily="18" charset="0"/>
              </a:rPr>
              <a:t>The City must also ensure we can recruit and retain well-qualified firefighters and paramedics as well as ensure they have lifesaving equipment to respond to emergencies and save lives.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dirty="0"/>
          </a:p>
        </p:txBody>
      </p:sp>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erson standing in the doorway of a red fire truck&#10;&#10;Description automatically generated">
            <a:extLst>
              <a:ext uri="{FF2B5EF4-FFF2-40B4-BE49-F238E27FC236}">
                <a16:creationId xmlns:a16="http://schemas.microsoft.com/office/drawing/2014/main" id="{2332797D-2A2A-D032-485A-340BBA38688C}"/>
              </a:ext>
            </a:extLst>
          </p:cNvPr>
          <p:cNvPicPr>
            <a:picLocks noChangeAspect="1"/>
          </p:cNvPicPr>
          <p:nvPr/>
        </p:nvPicPr>
        <p:blipFill rotWithShape="1">
          <a:blip r:embed="rId2"/>
          <a:srcRect l="15111"/>
          <a:stretch/>
        </p:blipFill>
        <p:spPr>
          <a:xfrm>
            <a:off x="7534655" y="1"/>
            <a:ext cx="4657345" cy="6857999"/>
          </a:xfrm>
          <a:prstGeom prst="rect">
            <a:avLst/>
          </a:prstGeom>
        </p:spPr>
      </p:pic>
      <p:pic>
        <p:nvPicPr>
          <p:cNvPr id="6" name="Picture 5" descr="A circular emblem with a sun and mountains&#10;&#10;Description automatically generated">
            <a:extLst>
              <a:ext uri="{FF2B5EF4-FFF2-40B4-BE49-F238E27FC236}">
                <a16:creationId xmlns:a16="http://schemas.microsoft.com/office/drawing/2014/main" id="{D9C63E52-FCB8-1E65-8642-EED5850F423C}"/>
              </a:ext>
            </a:extLst>
          </p:cNvPr>
          <p:cNvPicPr>
            <a:picLocks noChangeAspect="1"/>
          </p:cNvPicPr>
          <p:nvPr/>
        </p:nvPicPr>
        <p:blipFill>
          <a:blip r:embed="rId3"/>
          <a:stretch>
            <a:fillRect/>
          </a:stretch>
        </p:blipFill>
        <p:spPr>
          <a:xfrm>
            <a:off x="10945203" y="5611203"/>
            <a:ext cx="1246797" cy="1246797"/>
          </a:xfrm>
          <a:prstGeom prst="rect">
            <a:avLst/>
          </a:prstGeom>
        </p:spPr>
      </p:pic>
    </p:spTree>
    <p:extLst>
      <p:ext uri="{BB962C8B-B14F-4D97-AF65-F5344CB8AC3E}">
        <p14:creationId xmlns:p14="http://schemas.microsoft.com/office/powerpoint/2010/main" val="26626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7"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A1B9B84-78D9-9726-8E59-D4B76AAFFC7B}"/>
              </a:ext>
            </a:extLst>
          </p:cNvPr>
          <p:cNvSpPr>
            <a:spLocks noGrp="1"/>
          </p:cNvSpPr>
          <p:nvPr>
            <p:ph type="title"/>
          </p:nvPr>
        </p:nvSpPr>
        <p:spPr>
          <a:xfrm>
            <a:off x="7222913" y="483157"/>
            <a:ext cx="4699677" cy="1268984"/>
          </a:xfrm>
        </p:spPr>
        <p:txBody>
          <a:bodyPr>
            <a:noAutofit/>
          </a:bodyPr>
          <a:lstStyle/>
          <a:p>
            <a:pPr>
              <a:lnSpc>
                <a:spcPct val="90000"/>
              </a:lnSpc>
            </a:pPr>
            <a:r>
              <a:rPr lang="en-US" sz="3200" dirty="0"/>
              <a:t>What is the City doing to fight crime?</a:t>
            </a:r>
          </a:p>
        </p:txBody>
      </p:sp>
      <p:sp>
        <p:nvSpPr>
          <p:cNvPr id="19" name="Content Placeholder 2">
            <a:extLst>
              <a:ext uri="{FF2B5EF4-FFF2-40B4-BE49-F238E27FC236}">
                <a16:creationId xmlns:a16="http://schemas.microsoft.com/office/drawing/2014/main" id="{D0298907-AAA4-18AB-3765-F144231B6B2F}"/>
              </a:ext>
            </a:extLst>
          </p:cNvPr>
          <p:cNvSpPr>
            <a:spLocks noGrp="1"/>
          </p:cNvSpPr>
          <p:nvPr>
            <p:ph idx="1"/>
          </p:nvPr>
        </p:nvSpPr>
        <p:spPr>
          <a:xfrm>
            <a:off x="7133701" y="1544635"/>
            <a:ext cx="4818193" cy="3601212"/>
          </a:xfrm>
        </p:spPr>
        <p:txBody>
          <a:bodyPr>
            <a:noAutofit/>
          </a:bodyPr>
          <a:lstStyle/>
          <a:p>
            <a:pPr>
              <a:lnSpc>
                <a:spcPct val="90000"/>
              </a:lnSpc>
            </a:pPr>
            <a:r>
              <a:rPr lang="en-US" sz="2000" dirty="0">
                <a:latin typeface="Palatino Linotype" panose="02040502050505030304" pitchFamily="18" charset="0"/>
              </a:rPr>
              <a:t>The Police Department continues to work hard to keep our community safe</a:t>
            </a:r>
          </a:p>
          <a:p>
            <a:pPr>
              <a:lnSpc>
                <a:spcPct val="90000"/>
              </a:lnSpc>
            </a:pPr>
            <a:endParaRPr lang="en-US" sz="2000" dirty="0">
              <a:latin typeface="Palatino Linotype" panose="02040502050505030304" pitchFamily="18" charset="0"/>
            </a:endParaRPr>
          </a:p>
          <a:p>
            <a:pPr>
              <a:lnSpc>
                <a:spcPct val="90000"/>
              </a:lnSpc>
            </a:pPr>
            <a:r>
              <a:rPr lang="en-US" sz="2000" dirty="0">
                <a:latin typeface="Palatino Linotype" panose="02040502050505030304" pitchFamily="18" charset="0"/>
              </a:rPr>
              <a:t>Similar to communities across the region, last year Downey saw a 5 year high in reported crimes.</a:t>
            </a:r>
          </a:p>
          <a:p>
            <a:pPr>
              <a:lnSpc>
                <a:spcPct val="90000"/>
              </a:lnSpc>
            </a:pPr>
            <a:endParaRPr lang="en-US" sz="2000" dirty="0">
              <a:latin typeface="Palatino Linotype" panose="02040502050505030304" pitchFamily="18" charset="0"/>
            </a:endParaRPr>
          </a:p>
          <a:p>
            <a:pPr>
              <a:lnSpc>
                <a:spcPct val="90000"/>
              </a:lnSpc>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In 2023, there were over a combined 3,100 robberies, burglaries, and thefts, including auto thefts. </a:t>
            </a:r>
          </a:p>
          <a:p>
            <a:pPr>
              <a:lnSpc>
                <a:spcPct val="90000"/>
              </a:lnSpc>
            </a:pPr>
            <a:endParaRPr lang="en-US" sz="20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90000"/>
              </a:lnSpc>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The City seeks to maintain 911 emergency response times and police patrols in neighborhoods and business areas to keep residents and their properties safe.  </a:t>
            </a:r>
          </a:p>
          <a:p>
            <a:pPr>
              <a:lnSpc>
                <a:spcPct val="90000"/>
              </a:lnSpc>
            </a:pPr>
            <a:endParaRPr lang="en-US" sz="2000" dirty="0">
              <a:latin typeface="Palatino Linotype" panose="02040502050505030304" pitchFamily="18" charset="0"/>
            </a:endParaRPr>
          </a:p>
        </p:txBody>
      </p:sp>
      <p:pic>
        <p:nvPicPr>
          <p:cNvPr id="6" name="Picture 5" descr="A group of police officers posing for a photo&#10;&#10;Description automatically generated">
            <a:extLst>
              <a:ext uri="{FF2B5EF4-FFF2-40B4-BE49-F238E27FC236}">
                <a16:creationId xmlns:a16="http://schemas.microsoft.com/office/drawing/2014/main" id="{94094F56-3A2B-17AD-13CD-CA18421A68F5}"/>
              </a:ext>
            </a:extLst>
          </p:cNvPr>
          <p:cNvPicPr>
            <a:picLocks noChangeAspect="1"/>
          </p:cNvPicPr>
          <p:nvPr/>
        </p:nvPicPr>
        <p:blipFill rotWithShape="1">
          <a:blip r:embed="rId2"/>
          <a:srcRect l="18448" r="14128" b="-2"/>
          <a:stretch/>
        </p:blipFill>
        <p:spPr>
          <a:xfrm>
            <a:off x="20" y="1"/>
            <a:ext cx="6927143" cy="6857999"/>
          </a:xfrm>
          <a:prstGeom prst="rect">
            <a:avLst/>
          </a:prstGeom>
        </p:spPr>
      </p:pic>
      <p:cxnSp>
        <p:nvCxnSpPr>
          <p:cNvPr id="32" name="Straight Connector 3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B84B-BABE-A237-BB0B-AC8705DF2016}"/>
              </a:ext>
            </a:extLst>
          </p:cNvPr>
          <p:cNvSpPr>
            <a:spLocks noGrp="1"/>
          </p:cNvSpPr>
          <p:nvPr>
            <p:ph type="title"/>
          </p:nvPr>
        </p:nvSpPr>
        <p:spPr/>
        <p:txBody>
          <a:bodyPr>
            <a:normAutofit fontScale="90000"/>
          </a:bodyPr>
          <a:lstStyle/>
          <a:p>
            <a:r>
              <a:rPr lang="en-US" dirty="0"/>
              <a:t>How Can You Join the Discussion?</a:t>
            </a:r>
          </a:p>
        </p:txBody>
      </p:sp>
      <p:sp>
        <p:nvSpPr>
          <p:cNvPr id="3" name="Content Placeholder 2">
            <a:extLst>
              <a:ext uri="{FF2B5EF4-FFF2-40B4-BE49-F238E27FC236}">
                <a16:creationId xmlns:a16="http://schemas.microsoft.com/office/drawing/2014/main" id="{0DC67A52-0DBA-79FC-1DFB-1CF538EBAD21}"/>
              </a:ext>
            </a:extLst>
          </p:cNvPr>
          <p:cNvSpPr>
            <a:spLocks noGrp="1"/>
          </p:cNvSpPr>
          <p:nvPr>
            <p:ph idx="1"/>
          </p:nvPr>
        </p:nvSpPr>
        <p:spPr/>
        <p:txBody>
          <a:bodyPr/>
          <a:lstStyle/>
          <a:p>
            <a:r>
              <a:rPr lang="en-US" sz="2600" dirty="0">
                <a:latin typeface="Palatino Linotype" panose="02040502050505030304" pitchFamily="18" charset="0"/>
              </a:rPr>
              <a:t>We want to hear from you!  Join the Downey Discussion today!</a:t>
            </a:r>
          </a:p>
          <a:p>
            <a:endParaRPr lang="en-US" sz="2600" dirty="0">
              <a:latin typeface="Palatino Linotype" panose="02040502050505030304" pitchFamily="18" charset="0"/>
            </a:endParaRPr>
          </a:p>
          <a:p>
            <a:r>
              <a:rPr lang="en-US" sz="2600" dirty="0">
                <a:latin typeface="Palatino Linotype" panose="02040502050505030304" pitchFamily="18" charset="0"/>
              </a:rPr>
              <a:t>Scan the QR Code or</a:t>
            </a:r>
          </a:p>
          <a:p>
            <a:endParaRPr lang="en-US" sz="2600" dirty="0">
              <a:latin typeface="Palatino Linotype" panose="02040502050505030304" pitchFamily="18" charset="0"/>
            </a:endParaRPr>
          </a:p>
          <a:p>
            <a:r>
              <a:rPr lang="en-US" sz="2600" dirty="0">
                <a:latin typeface="Palatino Linotype" panose="02040502050505030304" pitchFamily="18" charset="0"/>
              </a:rPr>
              <a:t>Visit: </a:t>
            </a:r>
            <a:r>
              <a:rPr lang="en-US" sz="2600" dirty="0" err="1">
                <a:latin typeface="Palatino Linotype" panose="02040502050505030304" pitchFamily="18" charset="0"/>
              </a:rPr>
              <a:t>www.DowneyCA.org</a:t>
            </a:r>
            <a:r>
              <a:rPr lang="en-US" sz="2600" dirty="0">
                <a:latin typeface="Palatino Linotype" panose="02040502050505030304" pitchFamily="18" charset="0"/>
              </a:rPr>
              <a:t>/Discussion</a:t>
            </a:r>
          </a:p>
          <a:p>
            <a:endParaRPr lang="en-US" dirty="0"/>
          </a:p>
        </p:txBody>
      </p:sp>
      <p:pic>
        <p:nvPicPr>
          <p:cNvPr id="5" name="Picture 4" descr="A qr code with a blue background&#10;&#10;Description automatically generated">
            <a:extLst>
              <a:ext uri="{FF2B5EF4-FFF2-40B4-BE49-F238E27FC236}">
                <a16:creationId xmlns:a16="http://schemas.microsoft.com/office/drawing/2014/main" id="{6FEF8EE2-8FAA-4CA1-C92A-4F248A57C2B7}"/>
              </a:ext>
            </a:extLst>
          </p:cNvPr>
          <p:cNvPicPr>
            <a:picLocks noChangeAspect="1"/>
          </p:cNvPicPr>
          <p:nvPr/>
        </p:nvPicPr>
        <p:blipFill>
          <a:blip r:embed="rId2"/>
          <a:stretch>
            <a:fillRect/>
          </a:stretch>
        </p:blipFill>
        <p:spPr>
          <a:xfrm>
            <a:off x="7588250" y="1966722"/>
            <a:ext cx="4038600" cy="3987800"/>
          </a:xfrm>
          <a:prstGeom prst="rect">
            <a:avLst/>
          </a:prstGeom>
        </p:spPr>
      </p:pic>
      <p:pic>
        <p:nvPicPr>
          <p:cNvPr id="6" name="Picture 5" descr="A circular emblem with a sun and mountains&#10;&#10;Description automatically generated">
            <a:extLst>
              <a:ext uri="{FF2B5EF4-FFF2-40B4-BE49-F238E27FC236}">
                <a16:creationId xmlns:a16="http://schemas.microsoft.com/office/drawing/2014/main" id="{6AAF83FC-01F1-F45A-B357-C77760BC289E}"/>
              </a:ext>
            </a:extLst>
          </p:cNvPr>
          <p:cNvPicPr>
            <a:picLocks noChangeAspect="1"/>
          </p:cNvPicPr>
          <p:nvPr/>
        </p:nvPicPr>
        <p:blipFill>
          <a:blip r:embed="rId3"/>
          <a:stretch>
            <a:fillRect/>
          </a:stretch>
        </p:blipFill>
        <p:spPr>
          <a:xfrm>
            <a:off x="217915" y="5611203"/>
            <a:ext cx="1246797" cy="1246797"/>
          </a:xfrm>
          <a:prstGeom prst="rect">
            <a:avLst/>
          </a:prstGeom>
        </p:spPr>
      </p:pic>
    </p:spTree>
    <p:extLst>
      <p:ext uri="{BB962C8B-B14F-4D97-AF65-F5344CB8AC3E}">
        <p14:creationId xmlns:p14="http://schemas.microsoft.com/office/powerpoint/2010/main" val="379286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26" name="Oval 25">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Oval 39">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1" name="Straight Connector 50">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and white photo of cars driving on a street&#10;&#10;Description automatically generated">
            <a:extLst>
              <a:ext uri="{FF2B5EF4-FFF2-40B4-BE49-F238E27FC236}">
                <a16:creationId xmlns:a16="http://schemas.microsoft.com/office/drawing/2014/main" id="{90C7C1AB-3B74-F49E-4E07-7DA7CC31E610}"/>
              </a:ext>
            </a:extLst>
          </p:cNvPr>
          <p:cNvPicPr>
            <a:picLocks noChangeAspect="1"/>
          </p:cNvPicPr>
          <p:nvPr/>
        </p:nvPicPr>
        <p:blipFill rotWithShape="1">
          <a:blip r:embed="rId2"/>
          <a:srcRect l="8770" r="31245"/>
          <a:stretch/>
        </p:blipFill>
        <p:spPr>
          <a:xfrm>
            <a:off x="3048" y="-1"/>
            <a:ext cx="12188952" cy="6858000"/>
          </a:xfrm>
          <a:prstGeom prst="rect">
            <a:avLst/>
          </a:prstGeom>
        </p:spPr>
      </p:pic>
      <p:sp>
        <p:nvSpPr>
          <p:cNvPr id="55" name="Rectangle">
            <a:extLst>
              <a:ext uri="{FF2B5EF4-FFF2-40B4-BE49-F238E27FC236}">
                <a16:creationId xmlns:a16="http://schemas.microsoft.com/office/drawing/2014/main" id="{2B31B496-E92B-C84B-83E3-6272409ED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7"/>
            <a:ext cx="12192001" cy="2365291"/>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87EDB4D-2185-AB47-CCCF-DE126E96DD00}"/>
              </a:ext>
            </a:extLst>
          </p:cNvPr>
          <p:cNvSpPr>
            <a:spLocks noGrp="1"/>
          </p:cNvSpPr>
          <p:nvPr>
            <p:ph type="title"/>
          </p:nvPr>
        </p:nvSpPr>
        <p:spPr>
          <a:xfrm>
            <a:off x="566924" y="768209"/>
            <a:ext cx="6402597" cy="1063244"/>
          </a:xfrm>
        </p:spPr>
        <p:txBody>
          <a:bodyPr vert="horz" lIns="91440" tIns="45720" rIns="91440" bIns="45720" rtlCol="0" anchor="t">
            <a:normAutofit/>
          </a:bodyPr>
          <a:lstStyle/>
          <a:p>
            <a:r>
              <a:rPr lang="en-US" sz="4800"/>
              <a:t>Questions?</a:t>
            </a:r>
          </a:p>
        </p:txBody>
      </p:sp>
      <p:grpSp>
        <p:nvGrpSpPr>
          <p:cNvPr id="57" name="Group 56">
            <a:extLst>
              <a:ext uri="{FF2B5EF4-FFF2-40B4-BE49-F238E27FC236}">
                <a16:creationId xmlns:a16="http://schemas.microsoft.com/office/drawing/2014/main" id="{558D799D-6817-AF48-958F-CAC89BB717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58" name="Freeform 105">
              <a:extLst>
                <a:ext uri="{FF2B5EF4-FFF2-40B4-BE49-F238E27FC236}">
                  <a16:creationId xmlns:a16="http://schemas.microsoft.com/office/drawing/2014/main" id="{6DF0BB04-41B9-2740-9969-3C65CE65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492419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106">
              <a:extLst>
                <a:ext uri="{FF2B5EF4-FFF2-40B4-BE49-F238E27FC236}">
                  <a16:creationId xmlns:a16="http://schemas.microsoft.com/office/drawing/2014/main" id="{67DF20F7-680A-4548-A356-D0B3F4277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107">
              <a:extLst>
                <a:ext uri="{FF2B5EF4-FFF2-40B4-BE49-F238E27FC236}">
                  <a16:creationId xmlns:a16="http://schemas.microsoft.com/office/drawing/2014/main" id="{43CCEEBF-2FC8-D346-BCA8-D48EFF692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108">
              <a:extLst>
                <a:ext uri="{FF2B5EF4-FFF2-40B4-BE49-F238E27FC236}">
                  <a16:creationId xmlns:a16="http://schemas.microsoft.com/office/drawing/2014/main" id="{16B5A5B6-3DE9-A94C-B219-519305EFC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109">
              <a:extLst>
                <a:ext uri="{FF2B5EF4-FFF2-40B4-BE49-F238E27FC236}">
                  <a16:creationId xmlns:a16="http://schemas.microsoft.com/office/drawing/2014/main" id="{40B5DF0C-97A3-EB44-B608-6A71EFBF78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110">
              <a:extLst>
                <a:ext uri="{FF2B5EF4-FFF2-40B4-BE49-F238E27FC236}">
                  <a16:creationId xmlns:a16="http://schemas.microsoft.com/office/drawing/2014/main" id="{FA869BB4-4F0B-F141-BC49-AF399B473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111">
              <a:extLst>
                <a:ext uri="{FF2B5EF4-FFF2-40B4-BE49-F238E27FC236}">
                  <a16:creationId xmlns:a16="http://schemas.microsoft.com/office/drawing/2014/main" id="{4AF46C70-EE90-EC45-978A-0A8FEB661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descr="A circular emblem with a sun and mountains&#10;&#10;Description automatically generated">
            <a:extLst>
              <a:ext uri="{FF2B5EF4-FFF2-40B4-BE49-F238E27FC236}">
                <a16:creationId xmlns:a16="http://schemas.microsoft.com/office/drawing/2014/main" id="{22B2703D-ECF6-DC2D-14D0-37345A2556EF}"/>
              </a:ext>
            </a:extLst>
          </p:cNvPr>
          <p:cNvPicPr>
            <a:picLocks noChangeAspect="1"/>
          </p:cNvPicPr>
          <p:nvPr/>
        </p:nvPicPr>
        <p:blipFill>
          <a:blip r:embed="rId3"/>
          <a:stretch>
            <a:fillRect/>
          </a:stretch>
        </p:blipFill>
        <p:spPr>
          <a:xfrm>
            <a:off x="10945203" y="5611202"/>
            <a:ext cx="1246797" cy="1246797"/>
          </a:xfrm>
          <a:prstGeom prst="rect">
            <a:avLst/>
          </a:prstGeom>
        </p:spPr>
      </p:pic>
    </p:spTree>
    <p:extLst>
      <p:ext uri="{BB962C8B-B14F-4D97-AF65-F5344CB8AC3E}">
        <p14:creationId xmlns:p14="http://schemas.microsoft.com/office/powerpoint/2010/main" val="10489164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41</TotalTime>
  <Words>404</Words>
  <Application>Microsoft Macintosh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Next</vt:lpstr>
      <vt:lpstr>Calibri</vt:lpstr>
      <vt:lpstr>Neue Haas Grotesk Text Pro</vt:lpstr>
      <vt:lpstr>Palatino Linotype</vt:lpstr>
      <vt:lpstr>Wingdings</vt:lpstr>
      <vt:lpstr>PunchcardVTI</vt:lpstr>
      <vt:lpstr>The Downey Discussion</vt:lpstr>
      <vt:lpstr>What is the Downey Discussion?</vt:lpstr>
      <vt:lpstr>What Are My Neighbors Saying?</vt:lpstr>
      <vt:lpstr>Did You Know Downey is a Full-Service City?</vt:lpstr>
      <vt:lpstr>Maintaining 911 Emergency Medical Response</vt:lpstr>
      <vt:lpstr>What is the City doing to fight crime?</vt:lpstr>
      <vt:lpstr>How Can You Join the 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Downey Discussion</dc:title>
  <dc:creator>Rohnda Ammouri</dc:creator>
  <cp:lastModifiedBy>Rohnda Ammouri</cp:lastModifiedBy>
  <cp:revision>7</cp:revision>
  <dcterms:created xsi:type="dcterms:W3CDTF">2024-04-17T17:57:33Z</dcterms:created>
  <dcterms:modified xsi:type="dcterms:W3CDTF">2024-04-17T18:39:06Z</dcterms:modified>
</cp:coreProperties>
</file>